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2091" autoAdjust="0"/>
  </p:normalViewPr>
  <p:slideViewPr>
    <p:cSldViewPr snapToGrid="0">
      <p:cViewPr varScale="1">
        <p:scale>
          <a:sx n="53" d="100"/>
          <a:sy n="53" d="100"/>
        </p:scale>
        <p:origin x="10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94C3E-E522-4691-8750-E8DDDDEE3790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D9069-4B8A-4BBC-80C6-76586085E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44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Возможные решения:</a:t>
            </a:r>
          </a:p>
          <a:p>
            <a:r>
              <a:rPr lang="ru-RU" dirty="0"/>
              <a:t>В первом случае используются классические алгоритмы ТЗ, для каждого объекта формулируются признаки, по которым его можно обнаружить – </a:t>
            </a:r>
            <a:r>
              <a:rPr lang="ru-RU" dirty="0" err="1"/>
              <a:t>будь-то</a:t>
            </a:r>
            <a:r>
              <a:rPr lang="ru-RU" dirty="0"/>
              <a:t> цвет, форма контура, геометрия, градиент. </a:t>
            </a:r>
            <a:br>
              <a:rPr lang="ru-RU" dirty="0"/>
            </a:br>
            <a:r>
              <a:rPr lang="ru-RU" dirty="0"/>
              <a:t>Второй вариант предполагает использование обученного на </a:t>
            </a:r>
            <a:r>
              <a:rPr lang="ru-RU" dirty="0" err="1"/>
              <a:t>датасете</a:t>
            </a:r>
            <a:r>
              <a:rPr lang="ru-RU" dirty="0"/>
              <a:t> </a:t>
            </a:r>
            <a:r>
              <a:rPr lang="ru-RU" dirty="0" err="1"/>
              <a:t>нейросетевого</a:t>
            </a:r>
            <a:r>
              <a:rPr lang="ru-RU" dirty="0"/>
              <a:t> детектора. На вход ему подается набор изображений, на которых помечены искомые объекты, дабы потом детектор смог найти их на новых входных изображениях.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653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Классические алгоритмы требуют долгой настройки для разных объектов в разных сценах. Каждый объект нужно искать отдельно по разным признакам – цвет, контур, геометрия, градиент. Некоторые объекты проблематично описать.</a:t>
            </a:r>
          </a:p>
          <a:p>
            <a:endParaRPr lang="ru-RU" dirty="0"/>
          </a:p>
          <a:p>
            <a:r>
              <a:rPr lang="ru-RU" dirty="0" err="1"/>
              <a:t>Нейросетевой</a:t>
            </a:r>
            <a:r>
              <a:rPr lang="ru-RU" dirty="0"/>
              <a:t> алгоритм требует только хорошего </a:t>
            </a:r>
            <a:r>
              <a:rPr lang="ru-RU" dirty="0" err="1"/>
              <a:t>датасета</a:t>
            </a:r>
            <a:r>
              <a:rPr lang="ru-RU" dirty="0"/>
              <a:t> и разметки, что можно быстро реализовать</a:t>
            </a:r>
          </a:p>
          <a:p>
            <a:endParaRPr lang="ru-RU" dirty="0"/>
          </a:p>
          <a:p>
            <a:r>
              <a:rPr lang="ru-RU" dirty="0"/>
              <a:t>Статистически </a:t>
            </a:r>
            <a:r>
              <a:rPr lang="en-US" dirty="0"/>
              <a:t>YOLO </a:t>
            </a:r>
            <a:r>
              <a:rPr lang="ru-RU" dirty="0"/>
              <a:t>показывает себя лучше, чем набор классических алгоритмов СТЗ</a:t>
            </a:r>
          </a:p>
          <a:p>
            <a:endParaRPr lang="ru-RU" dirty="0"/>
          </a:p>
          <a:p>
            <a:r>
              <a:rPr lang="ru-RU" dirty="0"/>
              <a:t>На отборочном этапе мы использовали классические алгоритмы(всех </a:t>
            </a:r>
            <a:r>
              <a:rPr lang="ru-RU" dirty="0" err="1"/>
              <a:t>выйграли</a:t>
            </a:r>
            <a:r>
              <a:rPr lang="ru-RU" dirty="0"/>
              <a:t>), так как не было возможности сформировать необходимый </a:t>
            </a:r>
            <a:r>
              <a:rPr lang="ru-RU" dirty="0" err="1"/>
              <a:t>датасет</a:t>
            </a:r>
            <a:r>
              <a:rPr lang="ru-RU" dirty="0"/>
              <a:t>, сейчас такая возможность есть</a:t>
            </a:r>
          </a:p>
          <a:p>
            <a:endParaRPr lang="ru-RU" dirty="0"/>
          </a:p>
          <a:p>
            <a:r>
              <a:rPr lang="ru-RU" dirty="0"/>
              <a:t>НИЙРАСЕТИ ЗВУЧИТ КРУТА!!1!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229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840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506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2344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4084D-DFE5-F6CE-EF95-DDF73FB29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0D7236A-CB0F-9C8A-9A4F-F97755668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849FCB-18CE-FE74-F785-58EDC1B2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F7008D-2106-F5A2-FF5C-4E698497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7AE06B-DAED-66D7-EFE3-E69ECA67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081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60EC-71E2-1917-732A-2531CB779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79BEEEF-FB7B-000E-0A65-08683212C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904BD1-3E24-1450-2C27-24DA268A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3181F3-09F1-CE02-E087-0093B56BD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3EF148-13A5-6EB9-CE18-2465E73DA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8364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0B3ABB0-EC5D-5FEF-3BEA-1EA39482B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72E79A0-EE0B-41F1-FC9C-2F361180A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BC126C-B19E-4A0A-14F4-865F16BDE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7D426C-9F13-EF7A-FE9A-21141895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376026-46C7-CC81-015E-7C7C514B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69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527BD5-59E5-C4F9-FCDA-422A35EF8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A8AB4D-F0A2-FA8A-D999-D1670F72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A47A2A-5998-980F-DE26-BCA79170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34CE60-88A6-9896-9F97-EC355981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7681C8-4F5B-C73C-4B8A-E17CA448C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03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0FA7E-5E21-1E60-9572-E07F0E8D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5E431B-62D7-6745-9852-687B38B47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A02C5F-2751-FD26-1949-17D88216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FADE22-7621-A5A5-50F6-36F97E418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979042-9F4A-83B3-E96C-880F438D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7988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F520D7-1AD9-8D8A-A642-1DE2DAF7F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F7B85F-677D-A2EA-45A0-D12878973C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D88AAD-6427-587A-3594-22B50F896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8EB55B-8A05-284C-BCC9-7364BAF8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DB129F7-C265-82EA-110F-661A00E8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9E331A-EDB9-92A1-29A5-34A06B8D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20436A-06C0-F713-578A-97AF34C76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ADD99BE-8676-DB8E-4CF1-21F4D21EB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67A5EE-449E-066E-844A-08987AD12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DE1C9D-5E74-FCA8-9488-CE567F67CE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110E223-2734-5CBD-4396-81A3C81BC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DA255A4-FAE5-3409-9DB3-C6252A967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7DBF2A8-7184-0D1C-E1DE-F15D0E937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736CCF2-3874-3888-1B94-BBDD5AD8F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696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0ECA7D-9437-6135-7F9C-F17EA966D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7F2DEF0-0A18-95F6-C867-21961203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2342C02-4ECB-64C6-A44D-0C06141E4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0E5B080-8D67-0662-1367-0482B698A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3866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EDB9E54-B888-8AFF-51C8-D17AAC1E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4EB7473-5831-E5B3-4EB3-360935813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51DC29-A053-6518-8819-F5F64C19D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31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75DAF-1F52-97D8-A4EB-A959528E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5E3114-321F-44C1-0644-4B29B375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D1216A-001A-9E27-5AEC-74DEBDC5A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4B5D4A-A62B-6F46-4398-9AB1AF0A0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CC7484-D9B5-7E6E-B5E9-06208D8D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A1A94CE-4857-B94F-9F02-46CB39555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91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C11469-5AB8-6DF1-110B-AEE0547E8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2EBA6DC-F97D-9D62-803A-49EAA9943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2DBB51-C913-76B5-16BF-87B6E562D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AF8ACD-6B11-A123-FABC-D09109D6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F54056-8B9E-45D5-7B4B-8A4245712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192F82-B694-B3BF-E809-9A3247E9A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692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254C3F-1DFB-ED4B-A3C6-B15DE3531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24B737-A89B-1448-185F-761C6E121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CE2B48-CEAB-BFA9-2D0F-7F9DE1A461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496B29-3ED8-BCD7-DD13-D38F26CF4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D21FBB-108F-12F5-7E83-3EC976BD1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917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A02B79-9268-AD87-CA57-7247E1731F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Защита решения задачи детекции объектов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17D890-8BB5-E0B1-1D7B-EA449055C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7032" y="5202238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Команда «Господин Зыркало»</a:t>
            </a:r>
          </a:p>
          <a:p>
            <a:r>
              <a:rPr lang="ru-RU" dirty="0"/>
              <a:t>Вестников</a:t>
            </a:r>
          </a:p>
          <a:p>
            <a:r>
              <a:rPr lang="ru-RU" dirty="0"/>
              <a:t>Матвеев</a:t>
            </a:r>
          </a:p>
          <a:p>
            <a:r>
              <a:rPr lang="ru-RU" dirty="0"/>
              <a:t>Симаков</a:t>
            </a:r>
          </a:p>
          <a:p>
            <a:r>
              <a:rPr lang="ru-RU" dirty="0"/>
              <a:t>Черников</a:t>
            </a:r>
          </a:p>
        </p:txBody>
      </p:sp>
    </p:spTree>
    <p:extLst>
      <p:ext uri="{BB962C8B-B14F-4D97-AF65-F5344CB8AC3E}">
        <p14:creationId xmlns:p14="http://schemas.microsoft.com/office/powerpoint/2010/main" val="289862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63D398-F758-A746-DDBE-FA767BA1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45CCA9-B6E4-2FE0-28BF-B89F014397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612775"/>
          </a:xfrm>
        </p:spPr>
        <p:txBody>
          <a:bodyPr/>
          <a:lstStyle/>
          <a:p>
            <a:r>
              <a:rPr lang="ru-RU" dirty="0"/>
              <a:t>Классические алгоритмы ТЗ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E5A3B2-1B80-0C45-6A2F-C9EB0D713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825625"/>
            <a:ext cx="5181600" cy="4351338"/>
          </a:xfrm>
        </p:spPr>
        <p:txBody>
          <a:bodyPr/>
          <a:lstStyle/>
          <a:p>
            <a:r>
              <a:rPr lang="ru-RU" dirty="0" err="1"/>
              <a:t>Нейросетевой</a:t>
            </a:r>
            <a:r>
              <a:rPr lang="ru-RU" dirty="0"/>
              <a:t> детектор</a:t>
            </a:r>
          </a:p>
        </p:txBody>
      </p:sp>
      <p:pic>
        <p:nvPicPr>
          <p:cNvPr id="2054" name="Picture 6" descr="YOLOv6: next generation object detection - review and comparison">
            <a:extLst>
              <a:ext uri="{FF2B5EF4-FFF2-40B4-BE49-F238E27FC236}">
                <a16:creationId xmlns:a16="http://schemas.microsoft.com/office/drawing/2014/main" id="{11CEB432-768A-6F75-76ED-8DEE8DCA9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207" y="2573337"/>
            <a:ext cx="5871410" cy="394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Что такое компьютерное зрение? (машинное обучение). Новости  :section-UKR.NET.">
            <a:extLst>
              <a:ext uri="{FF2B5EF4-FFF2-40B4-BE49-F238E27FC236}">
                <a16:creationId xmlns:a16="http://schemas.microsoft.com/office/drawing/2014/main" id="{C5BA229E-9D49-7FB0-1DDD-571365104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83" y="2725737"/>
            <a:ext cx="539115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477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9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6E7F0-631E-EE59-755E-AF4108633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ru-RU" sz="2800"/>
              <a:t>Почему мы использовали нейросеть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84F2C-DAC7-C5F8-EC78-D13683E40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3158741" cy="3908586"/>
          </a:xfrm>
        </p:spPr>
        <p:txBody>
          <a:bodyPr>
            <a:normAutofit/>
          </a:bodyPr>
          <a:lstStyle/>
          <a:p>
            <a:r>
              <a:rPr lang="ru-RU" sz="2000"/>
              <a:t>Долгая настройка алгоритмов ТЗ</a:t>
            </a:r>
          </a:p>
          <a:p>
            <a:r>
              <a:rPr lang="ru-RU" sz="2000"/>
              <a:t>Быстрая реализация готового решения на </a:t>
            </a:r>
            <a:r>
              <a:rPr lang="en-US" sz="2000"/>
              <a:t>YOLO</a:t>
            </a:r>
            <a:endParaRPr lang="ru-RU" sz="2000"/>
          </a:p>
          <a:p>
            <a:r>
              <a:rPr lang="ru-RU" sz="2000"/>
              <a:t>Нейросеть показывает себя лучше</a:t>
            </a:r>
          </a:p>
          <a:p>
            <a:r>
              <a:rPr lang="ru-RU" sz="2000"/>
              <a:t>Раньше я почему злой был? У меня просто датасета не было</a:t>
            </a:r>
          </a:p>
          <a:p>
            <a:r>
              <a:rPr lang="ru-RU" sz="2000"/>
              <a:t>НИЙРАСЕТИ ЗВУЧИТ КРУТА!!1!</a:t>
            </a:r>
            <a:endParaRPr lang="ru-RU" sz="2000" dirty="0"/>
          </a:p>
        </p:txBody>
      </p:sp>
      <p:pic>
        <p:nvPicPr>
          <p:cNvPr id="3074" name="Picture 2" descr="Нейросеть ничего не придумывает? | Пикабу">
            <a:extLst>
              <a:ext uri="{FF2B5EF4-FFF2-40B4-BE49-F238E27FC236}">
                <a16:creationId xmlns:a16="http://schemas.microsoft.com/office/drawing/2014/main" id="{68CBACC1-0990-179B-59F4-8ACB61741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" r="3" b="3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54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F6AB86-FAB0-66E1-CF0C-8A9A11ED0B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" r="1" b="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1618B-C76F-0692-1751-50B12EE0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Какие объекты мы решили обнаружить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62BFED-2790-FA49-19F5-AC8F9C53B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379979"/>
            <a:ext cx="3874685" cy="3186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800">
                <a:solidFill>
                  <a:schemeClr val="bg1"/>
                </a:solidFill>
              </a:rPr>
              <a:t>В связи с использованием нейросетевого алгоритма детекции было принято решение распознавать все объекты.</a:t>
            </a:r>
          </a:p>
        </p:txBody>
      </p:sp>
    </p:spTree>
    <p:extLst>
      <p:ext uri="{BB962C8B-B14F-4D97-AF65-F5344CB8AC3E}">
        <p14:creationId xmlns:p14="http://schemas.microsoft.com/office/powerpoint/2010/main" val="386269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D282A-9432-9627-9084-6CE72C2EA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ru-RU"/>
              <a:t>Как работает наше решение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0EDDFD-0AAD-9645-4D97-FC8928686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r>
              <a:rPr lang="ru-RU" sz="2000"/>
              <a:t>Препроцессинг</a:t>
            </a:r>
          </a:p>
          <a:p>
            <a:r>
              <a:rPr lang="en-US" sz="2000"/>
              <a:t>YOLO v8</a:t>
            </a:r>
          </a:p>
          <a:p>
            <a:r>
              <a:rPr lang="ru-RU" sz="2000"/>
              <a:t>Инференс</a:t>
            </a:r>
          </a:p>
          <a:p>
            <a:r>
              <a:rPr lang="ru-RU" sz="2000"/>
              <a:t>Постпроцессинг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7D633A-5C58-7699-7EEC-F03DAFB6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69126" y="661916"/>
            <a:ext cx="5307803" cy="5557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95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6" name="Rectangle 4102">
            <a:extLst>
              <a:ext uri="{FF2B5EF4-FFF2-40B4-BE49-F238E27FC236}">
                <a16:creationId xmlns:a16="http://schemas.microsoft.com/office/drawing/2014/main" id="{98135EBA-B3A3-4F88-BCB1-D0C8E63F4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8392D9-1D5E-EB7B-056B-3467CA17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4190" y="713232"/>
            <a:ext cx="4413749" cy="1197864"/>
          </a:xfrm>
        </p:spPr>
        <p:txBody>
          <a:bodyPr>
            <a:normAutofit/>
          </a:bodyPr>
          <a:lstStyle/>
          <a:p>
            <a:r>
              <a:rPr lang="ru-RU" sz="3900"/>
              <a:t>Что мы делали 4 часа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3D574C5-95E6-5E2A-53DB-178116D4D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5431"/>
          <a:stretch/>
        </p:blipFill>
        <p:spPr>
          <a:xfrm>
            <a:off x="361466" y="365124"/>
            <a:ext cx="2834938" cy="357472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468E8-155E-A640-D1AD-A4241FB5D2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11" r="2" b="40161"/>
          <a:stretch/>
        </p:blipFill>
        <p:spPr>
          <a:xfrm>
            <a:off x="3382833" y="365124"/>
            <a:ext cx="2834938" cy="2057400"/>
          </a:xfrm>
          <a:prstGeom prst="rect">
            <a:avLst/>
          </a:prstGeom>
        </p:spPr>
      </p:pic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447D1B1D-04C6-4151-9423-F5437649E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788307" y="831087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B05059-D0A9-BA7F-ADE9-6AB706CBBE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21" r="-5" b="-5"/>
          <a:stretch/>
        </p:blipFill>
        <p:spPr>
          <a:xfrm>
            <a:off x="361466" y="4119239"/>
            <a:ext cx="2834938" cy="2057724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DF40326B-96A8-8229-772C-EF89F8FA45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0" r="2" b="2"/>
          <a:stretch/>
        </p:blipFill>
        <p:spPr bwMode="auto">
          <a:xfrm>
            <a:off x="3382834" y="2601911"/>
            <a:ext cx="2834937" cy="357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0B7DC5E-17AB-D40E-DF66-77862C5C2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4190" y="2048256"/>
            <a:ext cx="4413749" cy="4123944"/>
          </a:xfrm>
        </p:spPr>
        <p:txBody>
          <a:bodyPr>
            <a:normAutofit/>
          </a:bodyPr>
          <a:lstStyle/>
          <a:p>
            <a:r>
              <a:rPr lang="ru-RU" sz="2000"/>
              <a:t>Сформировали датасет</a:t>
            </a:r>
          </a:p>
          <a:p>
            <a:r>
              <a:rPr lang="ru-RU" sz="2000"/>
              <a:t>Сделали разметку</a:t>
            </a:r>
          </a:p>
          <a:p>
            <a:r>
              <a:rPr lang="ru-RU" sz="2000"/>
              <a:t>Ждали 20 минут</a:t>
            </a:r>
          </a:p>
          <a:p>
            <a:r>
              <a:rPr lang="ru-RU" sz="2000"/>
              <a:t>Попили чай</a:t>
            </a: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186319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260</Words>
  <Application>Microsoft Office PowerPoint</Application>
  <PresentationFormat>Широкоэкранный</PresentationFormat>
  <Paragraphs>43</Paragraphs>
  <Slides>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Защита решения задачи детекции объектов</vt:lpstr>
      <vt:lpstr>Возможные решения</vt:lpstr>
      <vt:lpstr>Почему мы использовали нейросеть</vt:lpstr>
      <vt:lpstr>Какие объекты мы решили обнаружить</vt:lpstr>
      <vt:lpstr>Как работает наше решение</vt:lpstr>
      <vt:lpstr>Что мы делали 4 часа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решения задачи детекции объектов</dc:title>
  <dc:creator>Симаков Павел Евгеньевич</dc:creator>
  <cp:lastModifiedBy>Симаков Павел Евгеньевич</cp:lastModifiedBy>
  <cp:revision>5</cp:revision>
  <dcterms:created xsi:type="dcterms:W3CDTF">2023-03-09T08:42:05Z</dcterms:created>
  <dcterms:modified xsi:type="dcterms:W3CDTF">2023-03-09T10:47:09Z</dcterms:modified>
</cp:coreProperties>
</file>

<file path=docProps/thumbnail.jpeg>
</file>